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11"/>
  </p:notesMasterIdLst>
  <p:sldIdLst>
    <p:sldId id="256" r:id="rId2"/>
    <p:sldId id="258" r:id="rId3"/>
    <p:sldId id="259" r:id="rId4"/>
    <p:sldId id="267" r:id="rId5"/>
    <p:sldId id="263" r:id="rId6"/>
    <p:sldId id="264" r:id="rId7"/>
    <p:sldId id="266" r:id="rId8"/>
    <p:sldId id="260" r:id="rId9"/>
    <p:sldId id="265" r:id="rId10"/>
  </p:sldIdLst>
  <p:sldSz cx="12192000" cy="6858000"/>
  <p:notesSz cx="6858000" cy="9144000"/>
  <p:embeddedFontLst>
    <p:embeddedFont>
      <p:font typeface="Latha" panose="020B0604020202020204" pitchFamily="34" charset="0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微软雅黑" panose="020B0503020204020204" pitchFamily="34" charset="-122"/>
      <p:regular r:id="rId18"/>
      <p:bold r:id="rId19"/>
    </p:embeddedFont>
    <p:embeddedFont>
      <p:font typeface="FrankRuehl" panose="020E0503060101010101" pitchFamily="34" charset="-79"/>
      <p:regular r:id="rId20"/>
    </p:embeddedFont>
    <p:embeddedFont>
      <p:font typeface="Impact" panose="020B0806030902050204" pitchFamily="34" charset="0"/>
      <p:regular r:id="rId21"/>
    </p:embeddedFont>
    <p:embeddedFont>
      <p:font typeface="Calibri Light" panose="020F0302020204030204" pitchFamily="34" charset="0"/>
      <p:regular r:id="rId22"/>
      <p:italic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695E"/>
    <a:srgbClr val="E12728"/>
    <a:srgbClr val="28828A"/>
    <a:srgbClr val="F5F5F5"/>
    <a:srgbClr val="EDEDED"/>
    <a:srgbClr val="F1F0F4"/>
    <a:srgbClr val="F1F1F3"/>
    <a:srgbClr val="DF9997"/>
    <a:srgbClr val="DAD9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62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F7C659-3C6A-4C2B-99B5-DCD01CF97153}" type="doc">
      <dgm:prSet loTypeId="urn:microsoft.com/office/officeart/2009/3/layout/DescendingProcess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ABD1F37B-1A40-43B2-8B46-DBA716F4F6C4}">
      <dgm:prSet phldrT="[文本]"/>
      <dgm:spPr/>
      <dgm:t>
        <a:bodyPr/>
        <a:lstStyle/>
        <a:p>
          <a:r>
            <a:rPr lang="zh-CN" altLang="en-US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高影响力用户</a:t>
          </a:r>
          <a:endParaRPr lang="zh-CN" altLang="en-US" b="1" dirty="0">
            <a:solidFill>
              <a:schemeClr val="tx1">
                <a:lumMod val="65000"/>
                <a:lumOff val="3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87EA34F-DB6A-4DD9-A4AD-E24168A05E19}" type="parTrans" cxnId="{92D1DA41-4F15-44C4-A2DD-C557CDB496F0}">
      <dgm:prSet/>
      <dgm:spPr/>
      <dgm:t>
        <a:bodyPr/>
        <a:lstStyle/>
        <a:p>
          <a:endParaRPr lang="zh-CN" altLang="en-US"/>
        </a:p>
      </dgm:t>
    </dgm:pt>
    <dgm:pt modelId="{10F398BA-E47E-43B2-A034-C4D95945A085}" type="sibTrans" cxnId="{92D1DA41-4F15-44C4-A2DD-C557CDB496F0}">
      <dgm:prSet/>
      <dgm:spPr/>
      <dgm:t>
        <a:bodyPr/>
        <a:lstStyle/>
        <a:p>
          <a:endParaRPr lang="zh-CN" altLang="en-US"/>
        </a:p>
      </dgm:t>
    </dgm:pt>
    <dgm:pt modelId="{D0F760D1-1BD7-48B3-B1E3-28EC689E3BDE}">
      <dgm:prSet phldrT="[文本]"/>
      <dgm:spPr/>
      <dgm:t>
        <a:bodyPr/>
        <a:lstStyle/>
        <a:p>
          <a:r>
            <a:rPr lang="zh-CN" altLang="en-US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微博图片</a:t>
          </a:r>
          <a:endParaRPr lang="zh-CN" altLang="en-US" b="1" dirty="0">
            <a:solidFill>
              <a:schemeClr val="tx1">
                <a:lumMod val="65000"/>
                <a:lumOff val="3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1E51E3A-5976-4B93-9A4E-F7BAC4A2C068}" type="parTrans" cxnId="{5A7AE5CF-61AC-4DB7-8353-CAB980D9084F}">
      <dgm:prSet/>
      <dgm:spPr/>
      <dgm:t>
        <a:bodyPr/>
        <a:lstStyle/>
        <a:p>
          <a:endParaRPr lang="zh-CN" altLang="en-US"/>
        </a:p>
      </dgm:t>
    </dgm:pt>
    <dgm:pt modelId="{7A54C569-AA73-4BBE-B4D8-90601C4794DF}" type="sibTrans" cxnId="{5A7AE5CF-61AC-4DB7-8353-CAB980D9084F}">
      <dgm:prSet/>
      <dgm:spPr/>
      <dgm:t>
        <a:bodyPr/>
        <a:lstStyle/>
        <a:p>
          <a:endParaRPr lang="zh-CN" altLang="en-US"/>
        </a:p>
      </dgm:t>
    </dgm:pt>
    <dgm:pt modelId="{DE45DC92-0E9D-491C-A959-F2960739CC50}">
      <dgm:prSet phldrT="[文本]"/>
      <dgm:spPr/>
      <dgm:t>
        <a:bodyPr/>
        <a:lstStyle/>
        <a:p>
          <a:r>
            <a:rPr lang="zh-CN" altLang="en-US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微博文字</a:t>
          </a:r>
          <a:endParaRPr lang="zh-CN" altLang="en-US" b="1" dirty="0">
            <a:solidFill>
              <a:schemeClr val="tx1">
                <a:lumMod val="65000"/>
                <a:lumOff val="3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3CC3D90-575E-412C-8A13-D73420F00BCD}" type="parTrans" cxnId="{89CAB458-1DF5-4E23-B99B-FF7A6255B4A1}">
      <dgm:prSet/>
      <dgm:spPr/>
      <dgm:t>
        <a:bodyPr/>
        <a:lstStyle/>
        <a:p>
          <a:endParaRPr lang="zh-CN" altLang="en-US"/>
        </a:p>
      </dgm:t>
    </dgm:pt>
    <dgm:pt modelId="{72AF4730-4A7C-4524-BA1B-71C5B5ADBAEF}" type="sibTrans" cxnId="{89CAB458-1DF5-4E23-B99B-FF7A6255B4A1}">
      <dgm:prSet/>
      <dgm:spPr/>
      <dgm:t>
        <a:bodyPr/>
        <a:lstStyle/>
        <a:p>
          <a:endParaRPr lang="zh-CN" altLang="en-US"/>
        </a:p>
      </dgm:t>
    </dgm:pt>
    <dgm:pt modelId="{0F8D5B6F-2A79-4D78-8300-AEDFBCCC0E44}">
      <dgm:prSet phldrT="[文本]"/>
      <dgm:spPr/>
      <dgm:t>
        <a:bodyPr/>
        <a:lstStyle/>
        <a:p>
          <a:r>
            <a:rPr lang="zh-CN" altLang="en-US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敏感词语料库</a:t>
          </a:r>
          <a:endParaRPr lang="zh-CN" altLang="en-US" b="1" dirty="0">
            <a:solidFill>
              <a:schemeClr val="tx1">
                <a:lumMod val="65000"/>
                <a:lumOff val="3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9481E4C-6159-4770-AF42-CE56E1D3E5AA}" type="parTrans" cxnId="{2D385046-1A86-4BDA-AEA7-91C2339A3C8A}">
      <dgm:prSet/>
      <dgm:spPr/>
      <dgm:t>
        <a:bodyPr/>
        <a:lstStyle/>
        <a:p>
          <a:endParaRPr lang="zh-CN" altLang="en-US"/>
        </a:p>
      </dgm:t>
    </dgm:pt>
    <dgm:pt modelId="{E6DF1A2F-929D-4732-8C9B-C77FCAFCC31D}" type="sibTrans" cxnId="{2D385046-1A86-4BDA-AEA7-91C2339A3C8A}">
      <dgm:prSet/>
      <dgm:spPr/>
      <dgm:t>
        <a:bodyPr/>
        <a:lstStyle/>
        <a:p>
          <a:endParaRPr lang="zh-CN" altLang="en-US"/>
        </a:p>
      </dgm:t>
    </dgm:pt>
    <dgm:pt modelId="{49C8ECC0-9841-47EC-82B8-84F1E46DA155}">
      <dgm:prSet phldrT="[文本]"/>
      <dgm:spPr/>
      <dgm:t>
        <a:bodyPr/>
        <a:lstStyle/>
        <a:p>
          <a:r>
            <a:rPr lang="zh-CN" altLang="en-US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敏感事件图片</a:t>
          </a:r>
          <a:endParaRPr lang="zh-CN" altLang="en-US" b="1" dirty="0">
            <a:solidFill>
              <a:schemeClr val="tx1">
                <a:lumMod val="65000"/>
                <a:lumOff val="3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CC716A4-4110-45AA-BE02-5AD638EDFABB}" type="parTrans" cxnId="{FD2102EF-7711-49FC-9DEA-0F260456FDC7}">
      <dgm:prSet/>
      <dgm:spPr/>
      <dgm:t>
        <a:bodyPr/>
        <a:lstStyle/>
        <a:p>
          <a:endParaRPr lang="zh-CN" altLang="en-US"/>
        </a:p>
      </dgm:t>
    </dgm:pt>
    <dgm:pt modelId="{B00E81CA-3769-46BF-8E05-7696250A42A6}" type="sibTrans" cxnId="{FD2102EF-7711-49FC-9DEA-0F260456FDC7}">
      <dgm:prSet/>
      <dgm:spPr/>
      <dgm:t>
        <a:bodyPr/>
        <a:lstStyle/>
        <a:p>
          <a:endParaRPr lang="zh-CN" altLang="en-US"/>
        </a:p>
      </dgm:t>
    </dgm:pt>
    <dgm:pt modelId="{7916E0AC-B493-4B86-B3B5-6CB4434A5D4D}" type="pres">
      <dgm:prSet presAssocID="{35F7C659-3C6A-4C2B-99B5-DCD01CF97153}" presName="Name0" presStyleCnt="0">
        <dgm:presLayoutVars>
          <dgm:chMax val="7"/>
          <dgm:chPref val="5"/>
        </dgm:presLayoutVars>
      </dgm:prSet>
      <dgm:spPr/>
      <dgm:t>
        <a:bodyPr/>
        <a:lstStyle/>
        <a:p>
          <a:endParaRPr lang="zh-CN" altLang="en-US"/>
        </a:p>
      </dgm:t>
    </dgm:pt>
    <dgm:pt modelId="{5FD4F12F-A5A1-4F38-8D5F-362CEAFD003D}" type="pres">
      <dgm:prSet presAssocID="{35F7C659-3C6A-4C2B-99B5-DCD01CF97153}" presName="arrowNode" presStyleLbl="node1" presStyleIdx="0" presStyleCnt="1"/>
      <dgm:spPr>
        <a:solidFill>
          <a:srgbClr val="CE695E"/>
        </a:solidFill>
      </dgm:spPr>
    </dgm:pt>
    <dgm:pt modelId="{499EE434-7223-40F2-AFDD-A2A8AF19D841}" type="pres">
      <dgm:prSet presAssocID="{ABD1F37B-1A40-43B2-8B46-DBA716F4F6C4}" presName="txNode1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7C209D4-31E1-48D3-B52C-946CA92A6786}" type="pres">
      <dgm:prSet presAssocID="{D0F760D1-1BD7-48B3-B1E3-28EC689E3BDE}" presName="txNode2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24E9934-5D97-4578-92C9-EF3557A144EA}" type="pres">
      <dgm:prSet presAssocID="{7A54C569-AA73-4BBE-B4D8-90601C4794DF}" presName="dotNode2" presStyleCnt="0"/>
      <dgm:spPr/>
    </dgm:pt>
    <dgm:pt modelId="{9C587F19-7615-4445-9769-790F051281B8}" type="pres">
      <dgm:prSet presAssocID="{7A54C569-AA73-4BBE-B4D8-90601C4794DF}" presName="dotRepeatNode" presStyleLbl="fgShp" presStyleIdx="0" presStyleCnt="3"/>
      <dgm:spPr/>
      <dgm:t>
        <a:bodyPr/>
        <a:lstStyle/>
        <a:p>
          <a:endParaRPr lang="zh-CN" altLang="en-US"/>
        </a:p>
      </dgm:t>
    </dgm:pt>
    <dgm:pt modelId="{B4EAB3CC-F160-403E-A7DF-9BB907AF8AC9}" type="pres">
      <dgm:prSet presAssocID="{DE45DC92-0E9D-491C-A959-F2960739CC50}" presName="txNode3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6826DB9-6CE0-4A66-A545-374CD574A8AC}" type="pres">
      <dgm:prSet presAssocID="{72AF4730-4A7C-4524-BA1B-71C5B5ADBAEF}" presName="dotNode3" presStyleCnt="0"/>
      <dgm:spPr/>
    </dgm:pt>
    <dgm:pt modelId="{A6F5BE67-C692-4584-82AB-36DBED9ABCB1}" type="pres">
      <dgm:prSet presAssocID="{72AF4730-4A7C-4524-BA1B-71C5B5ADBAEF}" presName="dotRepeatNode" presStyleLbl="fgShp" presStyleIdx="1" presStyleCnt="3"/>
      <dgm:spPr/>
      <dgm:t>
        <a:bodyPr/>
        <a:lstStyle/>
        <a:p>
          <a:endParaRPr lang="zh-CN" altLang="en-US"/>
        </a:p>
      </dgm:t>
    </dgm:pt>
    <dgm:pt modelId="{CF582848-7F9A-4F43-BADB-E85463676A6A}" type="pres">
      <dgm:prSet presAssocID="{0F8D5B6F-2A79-4D78-8300-AEDFBCCC0E44}" presName="txNode4" presStyleLbl="revTx" presStyleIdx="3" presStyleCnt="5" custScaleX="124140" custLinFactNeighborX="11981" custLinFactNeighborY="-108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F413CD3-B230-4217-BCB5-B7C10A1329B1}" type="pres">
      <dgm:prSet presAssocID="{E6DF1A2F-929D-4732-8C9B-C77FCAFCC31D}" presName="dotNode4" presStyleCnt="0"/>
      <dgm:spPr/>
    </dgm:pt>
    <dgm:pt modelId="{320F15BA-C4EB-4447-BF63-CBC2076EA77E}" type="pres">
      <dgm:prSet presAssocID="{E6DF1A2F-929D-4732-8C9B-C77FCAFCC31D}" presName="dotRepeatNode" presStyleLbl="fgShp" presStyleIdx="2" presStyleCnt="3"/>
      <dgm:spPr/>
      <dgm:t>
        <a:bodyPr/>
        <a:lstStyle/>
        <a:p>
          <a:endParaRPr lang="zh-CN" altLang="en-US"/>
        </a:p>
      </dgm:t>
    </dgm:pt>
    <dgm:pt modelId="{903A8F1D-D254-4C35-A32E-0753C3852481}" type="pres">
      <dgm:prSet presAssocID="{49C8ECC0-9841-47EC-82B8-84F1E46DA155}" presName="txNode5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317777D-7225-4448-B34B-B50993EB12B0}" type="presOf" srcId="{35F7C659-3C6A-4C2B-99B5-DCD01CF97153}" destId="{7916E0AC-B493-4B86-B3B5-6CB4434A5D4D}" srcOrd="0" destOrd="0" presId="urn:microsoft.com/office/officeart/2009/3/layout/DescendingProcess"/>
    <dgm:cxn modelId="{3BF7B4F8-8FA5-4652-B6C9-F5383B6C315A}" type="presOf" srcId="{49C8ECC0-9841-47EC-82B8-84F1E46DA155}" destId="{903A8F1D-D254-4C35-A32E-0753C3852481}" srcOrd="0" destOrd="0" presId="urn:microsoft.com/office/officeart/2009/3/layout/DescendingProcess"/>
    <dgm:cxn modelId="{68AF69A0-2960-4D11-8E0B-7A26E369FCAD}" type="presOf" srcId="{0F8D5B6F-2A79-4D78-8300-AEDFBCCC0E44}" destId="{CF582848-7F9A-4F43-BADB-E85463676A6A}" srcOrd="0" destOrd="0" presId="urn:microsoft.com/office/officeart/2009/3/layout/DescendingProcess"/>
    <dgm:cxn modelId="{00ED00D4-650A-4844-B368-2EB9FDA6AAD7}" type="presOf" srcId="{ABD1F37B-1A40-43B2-8B46-DBA716F4F6C4}" destId="{499EE434-7223-40F2-AFDD-A2A8AF19D841}" srcOrd="0" destOrd="0" presId="urn:microsoft.com/office/officeart/2009/3/layout/DescendingProcess"/>
    <dgm:cxn modelId="{DBE4003D-9250-4A3B-87C0-A9B2780D3618}" type="presOf" srcId="{E6DF1A2F-929D-4732-8C9B-C77FCAFCC31D}" destId="{320F15BA-C4EB-4447-BF63-CBC2076EA77E}" srcOrd="0" destOrd="0" presId="urn:microsoft.com/office/officeart/2009/3/layout/DescendingProcess"/>
    <dgm:cxn modelId="{2D385046-1A86-4BDA-AEA7-91C2339A3C8A}" srcId="{35F7C659-3C6A-4C2B-99B5-DCD01CF97153}" destId="{0F8D5B6F-2A79-4D78-8300-AEDFBCCC0E44}" srcOrd="3" destOrd="0" parTransId="{09481E4C-6159-4770-AF42-CE56E1D3E5AA}" sibTransId="{E6DF1A2F-929D-4732-8C9B-C77FCAFCC31D}"/>
    <dgm:cxn modelId="{9712FB83-FF02-48F7-8D98-267FC9C4CD1C}" type="presOf" srcId="{DE45DC92-0E9D-491C-A959-F2960739CC50}" destId="{B4EAB3CC-F160-403E-A7DF-9BB907AF8AC9}" srcOrd="0" destOrd="0" presId="urn:microsoft.com/office/officeart/2009/3/layout/DescendingProcess"/>
    <dgm:cxn modelId="{89CAB458-1DF5-4E23-B99B-FF7A6255B4A1}" srcId="{35F7C659-3C6A-4C2B-99B5-DCD01CF97153}" destId="{DE45DC92-0E9D-491C-A959-F2960739CC50}" srcOrd="2" destOrd="0" parTransId="{A3CC3D90-575E-412C-8A13-D73420F00BCD}" sibTransId="{72AF4730-4A7C-4524-BA1B-71C5B5ADBAEF}"/>
    <dgm:cxn modelId="{92D1DA41-4F15-44C4-A2DD-C557CDB496F0}" srcId="{35F7C659-3C6A-4C2B-99B5-DCD01CF97153}" destId="{ABD1F37B-1A40-43B2-8B46-DBA716F4F6C4}" srcOrd="0" destOrd="0" parTransId="{C87EA34F-DB6A-4DD9-A4AD-E24168A05E19}" sibTransId="{10F398BA-E47E-43B2-A034-C4D95945A085}"/>
    <dgm:cxn modelId="{BD52E41C-BF2D-4FDD-9ECE-D60A287DF5E0}" type="presOf" srcId="{7A54C569-AA73-4BBE-B4D8-90601C4794DF}" destId="{9C587F19-7615-4445-9769-790F051281B8}" srcOrd="0" destOrd="0" presId="urn:microsoft.com/office/officeart/2009/3/layout/DescendingProcess"/>
    <dgm:cxn modelId="{5A7AE5CF-61AC-4DB7-8353-CAB980D9084F}" srcId="{35F7C659-3C6A-4C2B-99B5-DCD01CF97153}" destId="{D0F760D1-1BD7-48B3-B1E3-28EC689E3BDE}" srcOrd="1" destOrd="0" parTransId="{21E51E3A-5976-4B93-9A4E-F7BAC4A2C068}" sibTransId="{7A54C569-AA73-4BBE-B4D8-90601C4794DF}"/>
    <dgm:cxn modelId="{FD2102EF-7711-49FC-9DEA-0F260456FDC7}" srcId="{35F7C659-3C6A-4C2B-99B5-DCD01CF97153}" destId="{49C8ECC0-9841-47EC-82B8-84F1E46DA155}" srcOrd="4" destOrd="0" parTransId="{1CC716A4-4110-45AA-BE02-5AD638EDFABB}" sibTransId="{B00E81CA-3769-46BF-8E05-7696250A42A6}"/>
    <dgm:cxn modelId="{7D1AB537-2115-4CA9-B895-4F37E8214834}" type="presOf" srcId="{72AF4730-4A7C-4524-BA1B-71C5B5ADBAEF}" destId="{A6F5BE67-C692-4584-82AB-36DBED9ABCB1}" srcOrd="0" destOrd="0" presId="urn:microsoft.com/office/officeart/2009/3/layout/DescendingProcess"/>
    <dgm:cxn modelId="{2262995C-650D-4D70-B840-2C236B7B4770}" type="presOf" srcId="{D0F760D1-1BD7-48B3-B1E3-28EC689E3BDE}" destId="{27C209D4-31E1-48D3-B52C-946CA92A6786}" srcOrd="0" destOrd="0" presId="urn:microsoft.com/office/officeart/2009/3/layout/DescendingProcess"/>
    <dgm:cxn modelId="{4DA4AEF8-BD3A-42B4-BA31-20B920708568}" type="presParOf" srcId="{7916E0AC-B493-4B86-B3B5-6CB4434A5D4D}" destId="{5FD4F12F-A5A1-4F38-8D5F-362CEAFD003D}" srcOrd="0" destOrd="0" presId="urn:microsoft.com/office/officeart/2009/3/layout/DescendingProcess"/>
    <dgm:cxn modelId="{8732E9DF-F899-497B-B5C3-E3F8494A2C5C}" type="presParOf" srcId="{7916E0AC-B493-4B86-B3B5-6CB4434A5D4D}" destId="{499EE434-7223-40F2-AFDD-A2A8AF19D841}" srcOrd="1" destOrd="0" presId="urn:microsoft.com/office/officeart/2009/3/layout/DescendingProcess"/>
    <dgm:cxn modelId="{334F1ED7-75F8-4E8B-9685-5DB50515C5CD}" type="presParOf" srcId="{7916E0AC-B493-4B86-B3B5-6CB4434A5D4D}" destId="{27C209D4-31E1-48D3-B52C-946CA92A6786}" srcOrd="2" destOrd="0" presId="urn:microsoft.com/office/officeart/2009/3/layout/DescendingProcess"/>
    <dgm:cxn modelId="{1FBAEE91-726C-41B4-AE14-FBBD96ABAD20}" type="presParOf" srcId="{7916E0AC-B493-4B86-B3B5-6CB4434A5D4D}" destId="{724E9934-5D97-4578-92C9-EF3557A144EA}" srcOrd="3" destOrd="0" presId="urn:microsoft.com/office/officeart/2009/3/layout/DescendingProcess"/>
    <dgm:cxn modelId="{E1C2A9F9-EDFD-425F-9D05-F6DF5FD497FC}" type="presParOf" srcId="{724E9934-5D97-4578-92C9-EF3557A144EA}" destId="{9C587F19-7615-4445-9769-790F051281B8}" srcOrd="0" destOrd="0" presId="urn:microsoft.com/office/officeart/2009/3/layout/DescendingProcess"/>
    <dgm:cxn modelId="{BDC08257-5141-44D1-801C-A63F2D20CE7A}" type="presParOf" srcId="{7916E0AC-B493-4B86-B3B5-6CB4434A5D4D}" destId="{B4EAB3CC-F160-403E-A7DF-9BB907AF8AC9}" srcOrd="4" destOrd="0" presId="urn:microsoft.com/office/officeart/2009/3/layout/DescendingProcess"/>
    <dgm:cxn modelId="{FBC9AA22-7126-48BC-86D1-4803F51EDCD6}" type="presParOf" srcId="{7916E0AC-B493-4B86-B3B5-6CB4434A5D4D}" destId="{76826DB9-6CE0-4A66-A545-374CD574A8AC}" srcOrd="5" destOrd="0" presId="urn:microsoft.com/office/officeart/2009/3/layout/DescendingProcess"/>
    <dgm:cxn modelId="{8C313DC5-54C1-415D-BF22-680313D3359A}" type="presParOf" srcId="{76826DB9-6CE0-4A66-A545-374CD574A8AC}" destId="{A6F5BE67-C692-4584-82AB-36DBED9ABCB1}" srcOrd="0" destOrd="0" presId="urn:microsoft.com/office/officeart/2009/3/layout/DescendingProcess"/>
    <dgm:cxn modelId="{31EF4B4C-B4DE-4C25-8E61-D37AF0BBAF5E}" type="presParOf" srcId="{7916E0AC-B493-4B86-B3B5-6CB4434A5D4D}" destId="{CF582848-7F9A-4F43-BADB-E85463676A6A}" srcOrd="6" destOrd="0" presId="urn:microsoft.com/office/officeart/2009/3/layout/DescendingProcess"/>
    <dgm:cxn modelId="{90CE23BB-7F46-439C-AC8C-53B2EABF07C1}" type="presParOf" srcId="{7916E0AC-B493-4B86-B3B5-6CB4434A5D4D}" destId="{FF413CD3-B230-4217-BCB5-B7C10A1329B1}" srcOrd="7" destOrd="0" presId="urn:microsoft.com/office/officeart/2009/3/layout/DescendingProcess"/>
    <dgm:cxn modelId="{D51FC68C-22FA-459A-A794-31885042C763}" type="presParOf" srcId="{FF413CD3-B230-4217-BCB5-B7C10A1329B1}" destId="{320F15BA-C4EB-4447-BF63-CBC2076EA77E}" srcOrd="0" destOrd="0" presId="urn:microsoft.com/office/officeart/2009/3/layout/DescendingProcess"/>
    <dgm:cxn modelId="{1314BA89-4691-41E8-8664-EF88F4E47FE0}" type="presParOf" srcId="{7916E0AC-B493-4B86-B3B5-6CB4434A5D4D}" destId="{903A8F1D-D254-4C35-A32E-0753C3852481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D4F12F-A5A1-4F38-8D5F-362CEAFD003D}">
      <dsp:nvSpPr>
        <dsp:cNvPr id="0" name=""/>
        <dsp:cNvSpPr/>
      </dsp:nvSpPr>
      <dsp:spPr>
        <a:xfrm rot="4396374">
          <a:off x="1278606" y="1078272"/>
          <a:ext cx="4677714" cy="3262122"/>
        </a:xfrm>
        <a:prstGeom prst="swooshArrow">
          <a:avLst>
            <a:gd name="adj1" fmla="val 16310"/>
            <a:gd name="adj2" fmla="val 31370"/>
          </a:avLst>
        </a:prstGeom>
        <a:solidFill>
          <a:srgbClr val="CE695E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587F19-7615-4445-9769-790F051281B8}">
      <dsp:nvSpPr>
        <dsp:cNvPr id="0" name=""/>
        <dsp:cNvSpPr/>
      </dsp:nvSpPr>
      <dsp:spPr>
        <a:xfrm>
          <a:off x="3030892" y="1504221"/>
          <a:ext cx="118126" cy="118126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F5BE67-C692-4584-82AB-36DBED9ABCB1}">
      <dsp:nvSpPr>
        <dsp:cNvPr id="0" name=""/>
        <dsp:cNvSpPr/>
      </dsp:nvSpPr>
      <dsp:spPr>
        <a:xfrm>
          <a:off x="3839737" y="2156629"/>
          <a:ext cx="118126" cy="118126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0F15BA-C4EB-4447-BF63-CBC2076EA77E}">
      <dsp:nvSpPr>
        <dsp:cNvPr id="0" name=""/>
        <dsp:cNvSpPr/>
      </dsp:nvSpPr>
      <dsp:spPr>
        <a:xfrm>
          <a:off x="4445923" y="2919577"/>
          <a:ext cx="118126" cy="118126"/>
        </a:xfrm>
        <a:prstGeom prst="ellipse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9EE434-7223-40F2-AFDD-A2A8AF19D841}">
      <dsp:nvSpPr>
        <dsp:cNvPr id="0" name=""/>
        <dsp:cNvSpPr/>
      </dsp:nvSpPr>
      <dsp:spPr>
        <a:xfrm>
          <a:off x="965026" y="0"/>
          <a:ext cx="2205397" cy="8669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b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高影响力用户</a:t>
          </a:r>
          <a:endParaRPr lang="zh-CN" altLang="en-US" sz="2800" b="1" kern="1200" dirty="0">
            <a:solidFill>
              <a:schemeClr val="tx1">
                <a:lumMod val="65000"/>
                <a:lumOff val="3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965026" y="0"/>
        <a:ext cx="2205397" cy="866986"/>
      </dsp:txXfrm>
    </dsp:sp>
    <dsp:sp modelId="{27C209D4-31E1-48D3-B52C-946CA92A6786}">
      <dsp:nvSpPr>
        <dsp:cNvPr id="0" name=""/>
        <dsp:cNvSpPr/>
      </dsp:nvSpPr>
      <dsp:spPr>
        <a:xfrm>
          <a:off x="3706871" y="1129792"/>
          <a:ext cx="3218688" cy="8669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微博图片</a:t>
          </a:r>
          <a:endParaRPr lang="zh-CN" altLang="en-US" sz="2800" b="1" kern="1200" dirty="0">
            <a:solidFill>
              <a:schemeClr val="tx1">
                <a:lumMod val="65000"/>
                <a:lumOff val="3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706871" y="1129792"/>
        <a:ext cx="3218688" cy="866986"/>
      </dsp:txXfrm>
    </dsp:sp>
    <dsp:sp modelId="{B4EAB3CC-F160-403E-A7DF-9BB907AF8AC9}">
      <dsp:nvSpPr>
        <dsp:cNvPr id="0" name=""/>
        <dsp:cNvSpPr/>
      </dsp:nvSpPr>
      <dsp:spPr>
        <a:xfrm>
          <a:off x="965026" y="1782199"/>
          <a:ext cx="2563029" cy="8669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微博文字</a:t>
          </a:r>
          <a:endParaRPr lang="zh-CN" altLang="en-US" sz="2800" b="1" kern="1200" dirty="0">
            <a:solidFill>
              <a:schemeClr val="tx1">
                <a:lumMod val="65000"/>
                <a:lumOff val="3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965026" y="1782199"/>
        <a:ext cx="2563029" cy="866986"/>
      </dsp:txXfrm>
    </dsp:sp>
    <dsp:sp modelId="{CF582848-7F9A-4F43-BADB-E85463676A6A}">
      <dsp:nvSpPr>
        <dsp:cNvPr id="0" name=""/>
        <dsp:cNvSpPr/>
      </dsp:nvSpPr>
      <dsp:spPr>
        <a:xfrm>
          <a:off x="4956833" y="2535723"/>
          <a:ext cx="2441804" cy="8669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敏感词语料库</a:t>
          </a:r>
          <a:endParaRPr lang="zh-CN" altLang="en-US" sz="2800" b="1" kern="1200" dirty="0">
            <a:solidFill>
              <a:schemeClr val="tx1">
                <a:lumMod val="65000"/>
                <a:lumOff val="3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4956833" y="2535723"/>
        <a:ext cx="2441804" cy="866986"/>
      </dsp:txXfrm>
    </dsp:sp>
    <dsp:sp modelId="{903A8F1D-D254-4C35-A32E-0753C3852481}">
      <dsp:nvSpPr>
        <dsp:cNvPr id="0" name=""/>
        <dsp:cNvSpPr/>
      </dsp:nvSpPr>
      <dsp:spPr>
        <a:xfrm>
          <a:off x="3945292" y="4551680"/>
          <a:ext cx="2980266" cy="8669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t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敏感事件图片</a:t>
          </a:r>
          <a:endParaRPr lang="zh-CN" altLang="en-US" sz="2800" b="1" kern="1200" dirty="0">
            <a:solidFill>
              <a:schemeClr val="tx1">
                <a:lumMod val="65000"/>
                <a:lumOff val="3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945292" y="4551680"/>
        <a:ext cx="2980266" cy="8669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0792F7-0265-4CE7-9C58-32CB86B718AB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3891CE-09F0-449B-995A-4C8BF0BAD5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077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891CE-09F0-449B-995A-4C8BF0BAD56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6513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576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847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271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174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6946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6371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791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6719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259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82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0643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EB39A2-7B07-4683-A434-28564A1B26F2}" type="datetimeFigureOut">
              <a:rPr lang="zh-CN" altLang="en-US" smtClean="0"/>
              <a:t>2013/7/27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061006-A56F-44DE-AB05-DB8A7070C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6968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0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phinx.dev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64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"/>
          <p:cNvSpPr txBox="1">
            <a:spLocks noChangeArrowheads="1"/>
          </p:cNvSpPr>
          <p:nvPr/>
        </p:nvSpPr>
        <p:spPr bwMode="auto">
          <a:xfrm>
            <a:off x="3199864" y="2019235"/>
            <a:ext cx="1903085" cy="2346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14646" dirty="0">
                <a:solidFill>
                  <a:srgbClr val="28828A"/>
                </a:solidFill>
                <a:latin typeface="Latha" pitchFamily="34" charset="0"/>
                <a:cs typeface="Latha" pitchFamily="34" charset="0"/>
              </a:rPr>
              <a:t>[</a:t>
            </a:r>
            <a:r>
              <a:rPr lang="en-US" altLang="zh-CN" sz="14646" dirty="0">
                <a:solidFill>
                  <a:srgbClr val="28828A"/>
                </a:solidFill>
                <a:latin typeface="FrankRuehl" pitchFamily="34" charset="-79"/>
                <a:cs typeface="FrankRuehl" pitchFamily="34" charset="-79"/>
              </a:rPr>
              <a:t>1</a:t>
            </a:r>
            <a:r>
              <a:rPr lang="en-US" altLang="zh-CN" sz="14646" dirty="0">
                <a:solidFill>
                  <a:srgbClr val="28828A"/>
                </a:solidFill>
                <a:latin typeface="Latha" pitchFamily="34" charset="0"/>
                <a:cs typeface="Latha" pitchFamily="34" charset="0"/>
              </a:rPr>
              <a:t>]</a:t>
            </a:r>
            <a:endParaRPr lang="zh-CN" altLang="en-US" sz="14646" dirty="0">
              <a:solidFill>
                <a:srgbClr val="28828A"/>
              </a:solidFill>
              <a:latin typeface="Latha" pitchFamily="34" charset="0"/>
              <a:cs typeface="Latha" pitchFamily="34" charset="0"/>
            </a:endParaRPr>
          </a:p>
        </p:txBody>
      </p:sp>
      <p:sp>
        <p:nvSpPr>
          <p:cNvPr id="36868" name="TextBox 5"/>
          <p:cNvSpPr txBox="1">
            <a:spLocks noChangeArrowheads="1"/>
          </p:cNvSpPr>
          <p:nvPr/>
        </p:nvSpPr>
        <p:spPr bwMode="auto">
          <a:xfrm>
            <a:off x="4405514" y="3184409"/>
            <a:ext cx="839516" cy="36493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7086" tIns="43543" rIns="87086" bIns="43543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1800" dirty="0">
                <a:solidFill>
                  <a:srgbClr val="28828A"/>
                </a:solidFill>
                <a:latin typeface="Impact" pitchFamily="34" charset="0"/>
              </a:rPr>
              <a:t>SPHINX</a:t>
            </a:r>
            <a:endParaRPr lang="zh-CN" altLang="en-US" sz="1800" dirty="0">
              <a:solidFill>
                <a:srgbClr val="28828A"/>
              </a:solidFill>
              <a:latin typeface="Impact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257814" y="3809534"/>
            <a:ext cx="3645165" cy="326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524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微博舆情，语料库，云计算，</a:t>
            </a:r>
            <a:r>
              <a:rPr lang="en-US" altLang="zh-CN" sz="1524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PageRank</a:t>
            </a:r>
            <a:endParaRPr lang="zh-CN" altLang="en-US" sz="1524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257813" y="2362216"/>
            <a:ext cx="3528530" cy="14473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080" b="1" dirty="0">
                <a:solidFill>
                  <a:srgbClr val="28828A"/>
                </a:solidFill>
                <a:latin typeface="微软雅黑" pitchFamily="34" charset="-122"/>
                <a:ea typeface="微软雅黑" pitchFamily="34" charset="-122"/>
              </a:rPr>
              <a:t>项目概述</a:t>
            </a:r>
          </a:p>
          <a:p>
            <a:pPr>
              <a:defRPr/>
            </a:pPr>
            <a:r>
              <a:rPr lang="zh-CN" altLang="en-US" sz="372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背景及系统特性</a:t>
            </a:r>
          </a:p>
        </p:txBody>
      </p:sp>
    </p:spTree>
    <p:extLst>
      <p:ext uri="{BB962C8B-B14F-4D97-AF65-F5344CB8AC3E}">
        <p14:creationId xmlns:p14="http://schemas.microsoft.com/office/powerpoint/2010/main" val="26331684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"/>
          <p:cNvSpPr txBox="1">
            <a:spLocks noChangeArrowheads="1"/>
          </p:cNvSpPr>
          <p:nvPr/>
        </p:nvSpPr>
        <p:spPr bwMode="auto">
          <a:xfrm>
            <a:off x="3199864" y="2019235"/>
            <a:ext cx="1903085" cy="2346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14646" dirty="0">
                <a:solidFill>
                  <a:srgbClr val="28828A"/>
                </a:solidFill>
                <a:latin typeface="Latha" pitchFamily="34" charset="0"/>
                <a:cs typeface="Latha" pitchFamily="34" charset="0"/>
              </a:rPr>
              <a:t>[</a:t>
            </a:r>
            <a:r>
              <a:rPr lang="en-US" altLang="zh-CN" sz="14646" dirty="0">
                <a:solidFill>
                  <a:srgbClr val="28828A"/>
                </a:solidFill>
                <a:latin typeface="FrankRuehl" pitchFamily="34" charset="-79"/>
                <a:cs typeface="FrankRuehl" pitchFamily="34" charset="-79"/>
              </a:rPr>
              <a:t>2</a:t>
            </a:r>
            <a:r>
              <a:rPr lang="en-US" altLang="zh-CN" sz="14646" dirty="0">
                <a:solidFill>
                  <a:srgbClr val="28828A"/>
                </a:solidFill>
                <a:latin typeface="Latha" pitchFamily="34" charset="0"/>
                <a:cs typeface="Latha" pitchFamily="34" charset="0"/>
              </a:rPr>
              <a:t>]</a:t>
            </a:r>
            <a:endParaRPr lang="zh-CN" altLang="en-US" sz="14646" dirty="0">
              <a:solidFill>
                <a:srgbClr val="28828A"/>
              </a:solidFill>
              <a:latin typeface="Latha" pitchFamily="34" charset="0"/>
              <a:cs typeface="Latha" pitchFamily="34" charset="0"/>
            </a:endParaRPr>
          </a:p>
        </p:txBody>
      </p:sp>
      <p:sp>
        <p:nvSpPr>
          <p:cNvPr id="36868" name="TextBox 5"/>
          <p:cNvSpPr txBox="1">
            <a:spLocks noChangeArrowheads="1"/>
          </p:cNvSpPr>
          <p:nvPr/>
        </p:nvSpPr>
        <p:spPr bwMode="auto">
          <a:xfrm>
            <a:off x="4405514" y="3184409"/>
            <a:ext cx="839516" cy="36493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7086" tIns="43543" rIns="87086" bIns="43543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1800" dirty="0">
                <a:solidFill>
                  <a:srgbClr val="28828A"/>
                </a:solidFill>
                <a:latin typeface="Impact" pitchFamily="34" charset="0"/>
              </a:rPr>
              <a:t>SPHINX</a:t>
            </a:r>
            <a:endParaRPr lang="zh-CN" altLang="en-US" sz="1800" dirty="0">
              <a:solidFill>
                <a:srgbClr val="28828A"/>
              </a:solidFill>
              <a:latin typeface="Impact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257813" y="3809534"/>
            <a:ext cx="2727030" cy="326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524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敏感用户、话题、趋势、追踪</a:t>
            </a:r>
          </a:p>
        </p:txBody>
      </p:sp>
      <p:sp>
        <p:nvSpPr>
          <p:cNvPr id="6" name="矩形 5"/>
          <p:cNvSpPr/>
          <p:nvPr/>
        </p:nvSpPr>
        <p:spPr>
          <a:xfrm>
            <a:off x="5257813" y="2362216"/>
            <a:ext cx="3528530" cy="14473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080" b="1" dirty="0">
                <a:solidFill>
                  <a:srgbClr val="28828A"/>
                </a:solidFill>
                <a:latin typeface="微软雅黑" pitchFamily="34" charset="-122"/>
                <a:ea typeface="微软雅黑" pitchFamily="34" charset="-122"/>
              </a:rPr>
              <a:t>实现方案</a:t>
            </a:r>
            <a:endParaRPr lang="en-US" altLang="zh-CN" sz="5080" b="1" dirty="0">
              <a:solidFill>
                <a:srgbClr val="28828A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zh-CN" altLang="en-US" sz="372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功能及核心技术</a:t>
            </a:r>
          </a:p>
        </p:txBody>
      </p:sp>
    </p:spTree>
    <p:extLst>
      <p:ext uri="{BB962C8B-B14F-4D97-AF65-F5344CB8AC3E}">
        <p14:creationId xmlns:p14="http://schemas.microsoft.com/office/powerpoint/2010/main" val="35979594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82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3420" y="1139050"/>
            <a:ext cx="5761990" cy="66149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1029" y="907272"/>
            <a:ext cx="10366772" cy="11901454"/>
          </a:xfrm>
          <a:prstGeom prst="rect">
            <a:avLst/>
          </a:prstGeom>
          <a:ln>
            <a:noFill/>
          </a:ln>
          <a:effectLst>
            <a:outerShdw algn="tl" rotWithShape="0">
              <a:srgbClr val="000000">
                <a:alpha val="70000"/>
              </a:srgbClr>
            </a:outerShdw>
          </a:effec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318000" y="-5618"/>
            <a:ext cx="7874000" cy="6858000"/>
          </a:xfrm>
          <a:prstGeom prst="rect">
            <a:avLst/>
          </a:prstGeom>
          <a:solidFill>
            <a:srgbClr val="F5F5F5"/>
          </a:solidFill>
          <a:ln>
            <a:noFill/>
          </a:ln>
          <a:effectLst>
            <a:outerShdw blurRad="508000" dist="5080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solidFill>
                <a:srgbClr val="CE695E"/>
              </a:solidFill>
              <a:latin typeface="Impact" panose="020B080603090205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211202" y="692511"/>
            <a:ext cx="6087596" cy="5461741"/>
            <a:chOff x="4916175" y="426794"/>
            <a:chExt cx="6087596" cy="5461741"/>
          </a:xfrm>
        </p:grpSpPr>
        <p:sp>
          <p:nvSpPr>
            <p:cNvPr id="8" name="文本框 7"/>
            <p:cNvSpPr txBox="1"/>
            <p:nvPr/>
          </p:nvSpPr>
          <p:spPr>
            <a:xfrm>
              <a:off x="4916175" y="426794"/>
              <a:ext cx="211618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 smtClean="0">
                  <a:solidFill>
                    <a:srgbClr val="CE695E"/>
                  </a:solidFill>
                  <a:latin typeface="Impact" panose="020B0806030902050204" pitchFamily="34" charset="0"/>
                </a:rPr>
                <a:t>PageRank</a:t>
              </a:r>
              <a:endParaRPr lang="zh-CN" altLang="en-US" sz="3200" dirty="0">
                <a:solidFill>
                  <a:srgbClr val="CE695E"/>
                </a:solidFill>
                <a:latin typeface="Impact" panose="020B0806030902050204" pitchFamily="34" charset="0"/>
              </a:endParaRPr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06228" y="1930304"/>
              <a:ext cx="5497543" cy="3958231"/>
            </a:xfrm>
            <a:prstGeom prst="rect">
              <a:avLst/>
            </a:prstGeom>
          </p:spPr>
        </p:pic>
      </p:grpSp>
      <p:grpSp>
        <p:nvGrpSpPr>
          <p:cNvPr id="15" name="组合 14"/>
          <p:cNvGrpSpPr/>
          <p:nvPr/>
        </p:nvGrpSpPr>
        <p:grpSpPr>
          <a:xfrm>
            <a:off x="5013778" y="692511"/>
            <a:ext cx="6482444" cy="4888141"/>
            <a:chOff x="4916175" y="426794"/>
            <a:chExt cx="6482444" cy="4888141"/>
          </a:xfrm>
        </p:grpSpPr>
        <p:sp>
          <p:nvSpPr>
            <p:cNvPr id="13" name="文本框 12"/>
            <p:cNvSpPr txBox="1"/>
            <p:nvPr/>
          </p:nvSpPr>
          <p:spPr>
            <a:xfrm>
              <a:off x="4916175" y="426794"/>
              <a:ext cx="224372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 err="1" smtClean="0">
                  <a:solidFill>
                    <a:srgbClr val="CE695E"/>
                  </a:solidFill>
                  <a:latin typeface="Impact" panose="020B0806030902050204" pitchFamily="34" charset="0"/>
                </a:rPr>
                <a:t>MapReduce</a:t>
              </a:r>
              <a:endParaRPr lang="zh-CN" altLang="en-US" sz="3200" dirty="0">
                <a:solidFill>
                  <a:srgbClr val="CE695E"/>
                </a:solidFill>
                <a:latin typeface="Impact" panose="020B0806030902050204" pitchFamily="34" charset="0"/>
              </a:endParaRPr>
            </a:p>
          </p:txBody>
        </p:sp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111379" y="1930304"/>
              <a:ext cx="6287240" cy="33846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36293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7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6" presetClass="emph" presetSubtype="0" decel="75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</p:cBhvr>
                                      <p:by x="180000" y="18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42" presetClass="path" presetSubtype="0" decel="7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3.7037E-7 L -2.29167E-6 0.35162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2" decel="4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accel="15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xit" presetSubtype="1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ntr" presetSubtype="4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xit" presetSubtype="2" accel="3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2" accel="40000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82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1029" y="907272"/>
            <a:ext cx="10366772" cy="11901454"/>
          </a:xfrm>
          <a:prstGeom prst="rect">
            <a:avLst/>
          </a:prstGeom>
          <a:ln>
            <a:noFill/>
          </a:ln>
          <a:effectLst>
            <a:outerShdw blurRad="3810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318000" y="-1"/>
            <a:ext cx="7874000" cy="6858000"/>
          </a:xfrm>
          <a:prstGeom prst="rect">
            <a:avLst/>
          </a:prstGeom>
          <a:solidFill>
            <a:srgbClr val="F5F5F5"/>
          </a:solidFill>
          <a:ln>
            <a:noFill/>
          </a:ln>
          <a:effectLst>
            <a:outerShdw blurRad="508000" dist="5080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5091265" y="711733"/>
            <a:ext cx="6091495" cy="4937022"/>
            <a:chOff x="4916175" y="426794"/>
            <a:chExt cx="6054411" cy="4906968"/>
          </a:xfrm>
        </p:grpSpPr>
        <p:sp>
          <p:nvSpPr>
            <p:cNvPr id="6" name="文本框 5"/>
            <p:cNvSpPr txBox="1"/>
            <p:nvPr/>
          </p:nvSpPr>
          <p:spPr>
            <a:xfrm>
              <a:off x="4916175" y="426794"/>
              <a:ext cx="26912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CE69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敏感词语料库</a:t>
              </a:r>
              <a:endParaRPr lang="zh-CN" altLang="en-US" sz="3200" b="1" dirty="0">
                <a:solidFill>
                  <a:srgbClr val="CE69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891221" y="1524238"/>
              <a:ext cx="5079365" cy="3809524"/>
            </a:xfrm>
            <a:prstGeom prst="rect">
              <a:avLst/>
            </a:prstGeom>
          </p:spPr>
        </p:pic>
      </p:grpSp>
      <p:pic>
        <p:nvPicPr>
          <p:cNvPr id="16" name="图片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3473" y="-2942"/>
            <a:ext cx="7908527" cy="686094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267030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400" decel="496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0 L -2.29167E-6 -0.49444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4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4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accel="15000" decel="50667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xit" presetSubtype="1" accel="3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" presetClass="entr" presetSubtype="4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xit" presetSubtype="2" accel="4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3" dur="7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" presetClass="exit" presetSubtype="2" accel="4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7" dur="7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82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1028" y="-2484842"/>
            <a:ext cx="10366772" cy="11901454"/>
          </a:xfrm>
          <a:prstGeom prst="rect">
            <a:avLst/>
          </a:prstGeom>
          <a:ln>
            <a:noFill/>
          </a:ln>
          <a:effectLst>
            <a:outerShdw blurRad="3810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318000" y="-5618"/>
            <a:ext cx="7874000" cy="6858000"/>
          </a:xfrm>
          <a:prstGeom prst="rect">
            <a:avLst/>
          </a:prstGeom>
          <a:solidFill>
            <a:srgbClr val="F5F5F5"/>
          </a:solidFill>
          <a:ln>
            <a:noFill/>
          </a:ln>
          <a:effectLst>
            <a:outerShdw blurRad="508000" dist="5080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solidFill>
                <a:srgbClr val="CE695E"/>
              </a:solidFill>
              <a:latin typeface="Impact" panose="020B0806030902050204" pitchFamily="34" charset="0"/>
            </a:endParaRPr>
          </a:p>
        </p:txBody>
      </p:sp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1755710212"/>
              </p:ext>
            </p:extLst>
          </p:nvPr>
        </p:nvGraphicFramePr>
        <p:xfrm>
          <a:off x="4153031" y="59711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958081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400" decel="496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4.07407E-6 L -2.29167E-6 -0.50532 " pathEditMode="relative" rAng="0" ptsTypes="AA">
                                      <p:cBhvr>
                                        <p:cTn id="6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4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accel="14667" decel="5066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xit" presetSubtype="2" accel="3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" presetClass="exit" presetSubtype="2" accel="4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7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Graphic spid="2" grpId="0">
        <p:bldAsOne/>
      </p:bldGraphic>
      <p:bldGraphic spid="2" grpId="2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82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3079" y="886168"/>
            <a:ext cx="10366772" cy="9680232"/>
          </a:xfrm>
          <a:prstGeom prst="rect">
            <a:avLst/>
          </a:prstGeom>
          <a:ln>
            <a:noFill/>
          </a:ln>
          <a:effectLst>
            <a:outerShdw blurRad="3810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3079" y="-5943107"/>
            <a:ext cx="10360564" cy="11894327"/>
          </a:xfrm>
          <a:prstGeom prst="rect">
            <a:avLst/>
          </a:prstGeom>
          <a:ln>
            <a:noFill/>
          </a:ln>
          <a:effectLst>
            <a:outerShdw blurRad="3810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3079" y="886168"/>
            <a:ext cx="10360564" cy="9087541"/>
          </a:xfrm>
          <a:prstGeom prst="rect">
            <a:avLst/>
          </a:prstGeom>
          <a:ln>
            <a:noFill/>
          </a:ln>
          <a:effectLst>
            <a:outerShdw blurRad="3810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6871" y="886167"/>
            <a:ext cx="10366772" cy="1117247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2522" y="293477"/>
            <a:ext cx="6875469" cy="624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49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ac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accel="40000" decel="4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2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8" accel="40000" decel="4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3.7037E-6 L -2.70833E-6 -0.50046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xit" presetSubtype="2" accel="5066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7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ntr" presetSubtype="8" accel="40000" decel="4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xit" presetSubtype="1" accel="3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ntr" presetSubtype="4" accel="40000" decel="4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xit" presetSubtype="1" accel="3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7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"/>
          <p:cNvSpPr txBox="1">
            <a:spLocks noChangeArrowheads="1"/>
          </p:cNvSpPr>
          <p:nvPr/>
        </p:nvSpPr>
        <p:spPr bwMode="auto">
          <a:xfrm>
            <a:off x="3199864" y="2019235"/>
            <a:ext cx="1903085" cy="2346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14646" dirty="0">
                <a:solidFill>
                  <a:srgbClr val="28828A"/>
                </a:solidFill>
                <a:latin typeface="Latha" pitchFamily="34" charset="0"/>
                <a:cs typeface="Latha" pitchFamily="34" charset="0"/>
              </a:rPr>
              <a:t>[</a:t>
            </a:r>
            <a:r>
              <a:rPr lang="en-US" altLang="zh-CN" sz="14646" dirty="0">
                <a:solidFill>
                  <a:srgbClr val="28828A"/>
                </a:solidFill>
                <a:latin typeface="FrankRuehl" pitchFamily="34" charset="-79"/>
                <a:cs typeface="FrankRuehl" pitchFamily="34" charset="-79"/>
              </a:rPr>
              <a:t>3</a:t>
            </a:r>
            <a:r>
              <a:rPr lang="en-US" altLang="zh-CN" sz="14646" dirty="0">
                <a:solidFill>
                  <a:srgbClr val="28828A"/>
                </a:solidFill>
                <a:latin typeface="Latha" pitchFamily="34" charset="0"/>
                <a:cs typeface="Latha" pitchFamily="34" charset="0"/>
              </a:rPr>
              <a:t>]</a:t>
            </a:r>
            <a:endParaRPr lang="zh-CN" altLang="en-US" sz="14646" dirty="0">
              <a:solidFill>
                <a:srgbClr val="28828A"/>
              </a:solidFill>
              <a:latin typeface="Latha" pitchFamily="34" charset="0"/>
              <a:cs typeface="Latha" pitchFamily="34" charset="0"/>
            </a:endParaRPr>
          </a:p>
        </p:txBody>
      </p:sp>
      <p:sp>
        <p:nvSpPr>
          <p:cNvPr id="36868" name="TextBox 5"/>
          <p:cNvSpPr txBox="1">
            <a:spLocks noChangeArrowheads="1"/>
          </p:cNvSpPr>
          <p:nvPr/>
        </p:nvSpPr>
        <p:spPr bwMode="auto">
          <a:xfrm>
            <a:off x="4405514" y="3184409"/>
            <a:ext cx="839516" cy="36493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7086" tIns="43543" rIns="87086" bIns="43543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eaLnBrk="0" hangingPunct="0"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defTabSz="10287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sz="1800" dirty="0">
                <a:solidFill>
                  <a:srgbClr val="28828A"/>
                </a:solidFill>
                <a:latin typeface="Impact" pitchFamily="34" charset="0"/>
              </a:rPr>
              <a:t>SPHINX</a:t>
            </a:r>
            <a:endParaRPr lang="zh-CN" altLang="en-US" sz="1800" dirty="0">
              <a:solidFill>
                <a:srgbClr val="28828A"/>
              </a:solidFill>
              <a:latin typeface="Impact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245031" y="3809534"/>
            <a:ext cx="3313729" cy="326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524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基于云计算的微博敏感信息挖掘系统</a:t>
            </a:r>
          </a:p>
        </p:txBody>
      </p:sp>
      <p:sp>
        <p:nvSpPr>
          <p:cNvPr id="6" name="矩形 5"/>
          <p:cNvSpPr/>
          <p:nvPr/>
        </p:nvSpPr>
        <p:spPr>
          <a:xfrm>
            <a:off x="5257814" y="2362216"/>
            <a:ext cx="2787943" cy="144731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080" b="1" dirty="0">
                <a:solidFill>
                  <a:srgbClr val="28828A"/>
                </a:solidFill>
                <a:latin typeface="微软雅黑" pitchFamily="34" charset="-122"/>
                <a:ea typeface="微软雅黑" pitchFamily="34" charset="-122"/>
              </a:rPr>
              <a:t>项目演示</a:t>
            </a:r>
            <a:endParaRPr lang="en-US" altLang="zh-CN" sz="5080" b="1" dirty="0">
              <a:solidFill>
                <a:srgbClr val="28828A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en-US" altLang="zh-CN" sz="3725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sphinx.dev</a:t>
            </a:r>
            <a:endParaRPr lang="zh-CN" altLang="en-US" sz="3725" b="1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矩形 2">
            <a:hlinkClick r:id="rId3"/>
          </p:cNvPr>
          <p:cNvSpPr/>
          <p:nvPr/>
        </p:nvSpPr>
        <p:spPr>
          <a:xfrm>
            <a:off x="5320937" y="3184408"/>
            <a:ext cx="2663906" cy="625126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23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726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433</TotalTime>
  <Words>76</Words>
  <Application>Microsoft Office PowerPoint</Application>
  <PresentationFormat>宽屏</PresentationFormat>
  <Paragraphs>24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Latha</vt:lpstr>
      <vt:lpstr>Calibri</vt:lpstr>
      <vt:lpstr>微软雅黑</vt:lpstr>
      <vt:lpstr>FrankRuehl</vt:lpstr>
      <vt:lpstr>Impact</vt:lpstr>
      <vt:lpstr>Arial</vt:lpstr>
      <vt:lpstr>Calibri Light</vt:lpstr>
      <vt:lpstr>宋体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Shenglong Lee</dc:creator>
  <cp:lastModifiedBy>Sphinx</cp:lastModifiedBy>
  <cp:revision>50</cp:revision>
  <dcterms:created xsi:type="dcterms:W3CDTF">2013-07-24T14:50:58Z</dcterms:created>
  <dcterms:modified xsi:type="dcterms:W3CDTF">2013-07-27T15:47:21Z</dcterms:modified>
</cp:coreProperties>
</file>

<file path=docProps/thumbnail.jpeg>
</file>